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302" r:id="rId2"/>
    <p:sldId id="507" r:id="rId3"/>
    <p:sldId id="333" r:id="rId4"/>
    <p:sldId id="312" r:id="rId5"/>
    <p:sldId id="505" r:id="rId6"/>
    <p:sldId id="299" r:id="rId7"/>
    <p:sldId id="512" r:id="rId8"/>
    <p:sldId id="511" r:id="rId9"/>
    <p:sldId id="288" r:id="rId10"/>
    <p:sldId id="516" r:id="rId11"/>
    <p:sldId id="515" r:id="rId12"/>
    <p:sldId id="520" r:id="rId13"/>
    <p:sldId id="518" r:id="rId14"/>
    <p:sldId id="513" r:id="rId15"/>
    <p:sldId id="276" r:id="rId16"/>
    <p:sldId id="292" r:id="rId17"/>
    <p:sldId id="517" r:id="rId18"/>
    <p:sldId id="322" r:id="rId19"/>
    <p:sldId id="321" r:id="rId20"/>
    <p:sldId id="323" r:id="rId21"/>
    <p:sldId id="308" r:id="rId22"/>
    <p:sldId id="275" r:id="rId23"/>
    <p:sldId id="272" r:id="rId24"/>
    <p:sldId id="318" r:id="rId25"/>
    <p:sldId id="300" r:id="rId26"/>
    <p:sldId id="301" r:id="rId27"/>
    <p:sldId id="500" r:id="rId28"/>
    <p:sldId id="501" r:id="rId29"/>
    <p:sldId id="506" r:id="rId30"/>
    <p:sldId id="503" r:id="rId31"/>
    <p:sldId id="502" r:id="rId32"/>
    <p:sldId id="504" r:id="rId33"/>
    <p:sldId id="508" r:id="rId34"/>
    <p:sldId id="509" r:id="rId35"/>
    <p:sldId id="510" r:id="rId36"/>
  </p:sldIdLst>
  <p:sldSz cx="12192000" cy="6858000"/>
  <p:notesSz cx="7086600" cy="9372600"/>
  <p:custDataLst>
    <p:tags r:id="rId3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C8"/>
    <a:srgbClr val="2850A0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8" autoAdjust="0"/>
    <p:restoredTop sz="93073" autoAdjust="0"/>
  </p:normalViewPr>
  <p:slideViewPr>
    <p:cSldViewPr showGuides="1">
      <p:cViewPr>
        <p:scale>
          <a:sx n="164" d="100"/>
          <a:sy n="164" d="100"/>
        </p:scale>
        <p:origin x="-16" y="2088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3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‹#›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7" r:id="rId4"/>
    <p:sldLayoutId id="2147483798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847033" y="5744889"/>
            <a:ext cx="8497934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echteck 17">
            <a:extLst>
              <a:ext uri="{FF2B5EF4-FFF2-40B4-BE49-F238E27FC236}">
                <a16:creationId xmlns:a16="http://schemas.microsoft.com/office/drawing/2014/main" id="{44E64DC7-8265-1C4E-89DE-F09A563E0906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40" name="Rechteck 19">
            <a:extLst>
              <a:ext uri="{FF2B5EF4-FFF2-40B4-BE49-F238E27FC236}">
                <a16:creationId xmlns:a16="http://schemas.microsoft.com/office/drawing/2014/main" id="{26942C29-75C3-4542-904B-6E0818C5F1EC}"/>
              </a:ext>
            </a:extLst>
          </p:cNvPr>
          <p:cNvSpPr/>
          <p:nvPr/>
        </p:nvSpPr>
        <p:spPr>
          <a:xfrm>
            <a:off x="9047995" y="249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41" name="Rechteck 20">
            <a:extLst>
              <a:ext uri="{FF2B5EF4-FFF2-40B4-BE49-F238E27FC236}">
                <a16:creationId xmlns:a16="http://schemas.microsoft.com/office/drawing/2014/main" id="{9E669716-794D-DE4C-925B-A1D5EDF5C59C}"/>
              </a:ext>
            </a:extLst>
          </p:cNvPr>
          <p:cNvSpPr/>
          <p:nvPr/>
        </p:nvSpPr>
        <p:spPr>
          <a:xfrm>
            <a:off x="9065166" y="317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43" name="Rechteck 29">
            <a:extLst>
              <a:ext uri="{FF2B5EF4-FFF2-40B4-BE49-F238E27FC236}">
                <a16:creationId xmlns:a16="http://schemas.microsoft.com/office/drawing/2014/main" id="{51564DEC-F5C5-524B-8791-A3BA02F20C91}"/>
              </a:ext>
            </a:extLst>
          </p:cNvPr>
          <p:cNvSpPr/>
          <p:nvPr/>
        </p:nvSpPr>
        <p:spPr>
          <a:xfrm>
            <a:off x="9032049" y="3933393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5FA7E-4CC6-4E40-8AF5-7504EC3636F2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48000" y="501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3EE4C5-F45C-9442-92DD-0DE614C56CBD}"/>
              </a:ext>
            </a:extLst>
          </p:cNvPr>
          <p:cNvSpPr/>
          <p:nvPr/>
        </p:nvSpPr>
        <p:spPr>
          <a:xfrm>
            <a:off x="1648737" y="4626941"/>
            <a:ext cx="7255263" cy="1300967"/>
          </a:xfrm>
          <a:prstGeom prst="rect">
            <a:avLst/>
          </a:prstGeom>
          <a:solidFill>
            <a:srgbClr val="3264C8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Statements.         Formatting: 5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Combine Online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878250" y="5517000"/>
            <a:ext cx="7434000" cy="12754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2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3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Gruppieren 20">
            <a:extLst>
              <a:ext uri="{FF2B5EF4-FFF2-40B4-BE49-F238E27FC236}">
                <a16:creationId xmlns:a16="http://schemas.microsoft.com/office/drawing/2014/main" id="{A234161B-3169-4D49-8857-16809565A87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1" name="Rechteck: abgerundete Ecken 14">
              <a:extLst>
                <a:ext uri="{FF2B5EF4-FFF2-40B4-BE49-F238E27FC236}">
                  <a16:creationId xmlns:a16="http://schemas.microsoft.com/office/drawing/2014/main" id="{F560B1E9-DCD5-9643-A129-594439210202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4P">
              <a:extLst>
                <a:ext uri="{FF2B5EF4-FFF2-40B4-BE49-F238E27FC236}">
                  <a16:creationId xmlns:a16="http://schemas.microsoft.com/office/drawing/2014/main" id="{960EAEE4-091A-ED40-9BEA-0322F8FEE6F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3" name="Triangle">
              <a:extLst>
                <a:ext uri="{FF2B5EF4-FFF2-40B4-BE49-F238E27FC236}">
                  <a16:creationId xmlns:a16="http://schemas.microsoft.com/office/drawing/2014/main" id="{709D0031-309C-8643-BD26-36F1B450235E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4" name="Right Arrow 26">
            <a:extLst>
              <a:ext uri="{FF2B5EF4-FFF2-40B4-BE49-F238E27FC236}">
                <a16:creationId xmlns:a16="http://schemas.microsoft.com/office/drawing/2014/main" id="{9E501804-E673-8D4D-8A7D-1EC19365DFFD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9DB10D56-CF9A-9F42-86F6-2AF8938458F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095798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328504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834012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11C737C-243B-6B4B-B6A0-3D28B228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1B66AB-201B-E94B-8F7F-6B889968202C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12 Statements.         Formatting: 6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16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9 Statements.         Party-specific coloring: 6 Statements.</a:t>
            </a:r>
            <a:endParaRPr lang="en-US" b="1" dirty="0"/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005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0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literal([.]), { '[?]',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{ Democratic, blue}, { Republican, red }, { Federalist,  coral }, },{ Unaffiliated, gray},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{ "Democratic- Republican", light green },{ Whig, yellow }, { National Union, 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3264C8"/>
                </a:solidFill>
              </a:rPr>
              <a:t>B4P Example #3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Use</a:t>
            </a:r>
            <a:r>
              <a:rPr lang="de-CH" sz="5400" dirty="0">
                <a:solidFill>
                  <a:srgbClr val="3264C8"/>
                </a:solidFill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 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2021-05-29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5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3264C8"/>
                </a:solidFill>
              </a:rPr>
              <a:t>Table of Contents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Lookup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reference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6" y="3353721"/>
            <a:ext cx="906987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800" dirty="0">
                <a:solidFill>
                  <a:schemeClr val="tx1"/>
                </a:solidFill>
              </a:rPr>
              <a:t>   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389940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77094" y="4738228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375277"/>
            <a:ext cx="9321516" cy="2777299"/>
          </a:xfrm>
          <a:prstGeom prst="roundRect">
            <a:avLst>
              <a:gd name="adj" fmla="val 6014"/>
            </a:avLst>
          </a:prstGeom>
          <a:solidFill>
            <a:srgbClr val="3264C8">
              <a:alpha val="7000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718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836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67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50801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7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5400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19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7198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23984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62634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60000" y="3506096"/>
            <a:ext cx="1080016" cy="15006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from: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web links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data from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and Identify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relevant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84000" y="3506096"/>
            <a:ext cx="864000" cy="150069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headers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Explore and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 out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number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Merge data from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Consolidate within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commonalities 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Retrieve data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new calculated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Enrich the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 and arrange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style,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formats and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 data to: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Excel, CSV,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HTML, XML,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Initiate database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Trigger other</a:t>
            </a:r>
            <a:b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 that 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data is 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851966" y="2186382"/>
            <a:ext cx="360000" cy="38456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736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246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197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5067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064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5609945" y="2361833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269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781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725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5877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149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20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341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781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4797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Current methods of analytics automation are complex, expensive, and opaque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 Overview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72000" y="1341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31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732702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732702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56025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168000" y="1773000"/>
            <a:ext cx="5453793" cy="461665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6C6728-43A3-6946-879B-78D1EAA4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1" y="3010997"/>
            <a:ext cx="5615272" cy="1176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837000"/>
            <a:ext cx="0" cy="602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Main Components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854927" y="1183287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Efficiency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183286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167858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Performance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169605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903641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466783"/>
            <a:ext cx="936719" cy="82512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B4P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394956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89739" y="2088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Big Data Processing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Performance: Processing very large tables and variables is B4P’s core functionality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Code Efficiency: Single statements replace need for 10-50 lines of code in other languages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Code: 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454143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10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226656" y="2045660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031473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438185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483373" y="1287628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Highest Code Performance and Efficiency 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solve complex problems with clear, simple, minimal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Key Features</a:t>
            </a:r>
            <a:endParaRPr lang="de-CH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309</TotalTime>
  <Words>7108</Words>
  <Application>Microsoft Macintosh PowerPoint</Application>
  <PresentationFormat>Widescreen</PresentationFormat>
  <Paragraphs>1314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 B4P Data Integration and Analytics Engine Overview</vt:lpstr>
      <vt:lpstr>Table of Contents</vt:lpstr>
      <vt:lpstr>Problem Statement Current methods of analytics automation are complex, expensive, and opaque</vt:lpstr>
      <vt:lpstr>B4P Low-Code Integration and Analytics Engine Solution Overview</vt:lpstr>
      <vt:lpstr>B4P Low-Code Integration and Analytics Engine Main Components</vt:lpstr>
      <vt:lpstr>B4P Language Provides Highest Code Performance and Efficiency </vt:lpstr>
      <vt:lpstr>B4P Language Key Features</vt:lpstr>
      <vt:lpstr>B4P  Examples</vt:lpstr>
      <vt:lpstr>B4P Example #1 Merging Two Soccer Clubs</vt:lpstr>
      <vt:lpstr>PowerPoint Presentation</vt:lpstr>
      <vt:lpstr>PowerPoint Presentation</vt:lpstr>
      <vt:lpstr>B4P Example #2 Combine Online Stock Data: SP 500 and NASDAQ 100</vt:lpstr>
      <vt:lpstr>B4P Example #2 Combining Stock Data: SP 500 and NASDAQ 100</vt:lpstr>
      <vt:lpstr>B4P Example #3 Analyzing all Presidents in Wikipedia</vt:lpstr>
      <vt:lpstr>PowerPoint Presentation</vt:lpstr>
      <vt:lpstr>B4P  Real-World  Use Cases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 Beyond Former Performance.</vt:lpstr>
      <vt:lpstr>B4P Solution Supported Data Formats</vt:lpstr>
      <vt:lpstr>Problem Statement Manual data integration and analysis is labor-intensive and error-prone</vt:lpstr>
      <vt:lpstr>PowerPoint Presentation</vt:lpstr>
      <vt:lpstr>B4P Use Case Automatic documentation generation for website www.b4p.app</vt:lpstr>
      <vt:lpstr>B4P Use Case Automatic Document Generation for www.b4p.app using B4P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Rafael Richards</cp:lastModifiedBy>
  <cp:revision>458</cp:revision>
  <cp:lastPrinted>2012-05-04T14:30:29Z</cp:lastPrinted>
  <dcterms:created xsi:type="dcterms:W3CDTF">2016-02-06T20:40:56Z</dcterms:created>
  <dcterms:modified xsi:type="dcterms:W3CDTF">2021-05-29T23:18:11Z</dcterms:modified>
</cp:coreProperties>
</file>